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5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2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5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0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65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6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7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2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7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7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60C4-8413-4C09-913E-D635D9C29B8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75DD2-BB9F-42D5-9A78-F50CC0531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4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3928" y="476673"/>
            <a:ext cx="4534272" cy="1512168"/>
          </a:xfrm>
        </p:spPr>
        <p:txBody>
          <a:bodyPr>
            <a:normAutofit fontScale="90000"/>
          </a:bodyPr>
          <a:lstStyle/>
          <a:p>
            <a: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  <a:t>جامعة بنها</a:t>
            </a:r>
            <a:b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  <a:t>كلية التربية </a:t>
            </a:r>
            <a:b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EG" altLang="en-US" sz="2800" b="1" dirty="0" smtClean="0">
                <a:solidFill>
                  <a:schemeClr val="tx2">
                    <a:lumMod val="75000"/>
                  </a:schemeClr>
                </a:solidFill>
              </a:rPr>
              <a:t>قسم المناهج وطرق التدريس وتكنولوجيا التعليم</a:t>
            </a:r>
            <a:r>
              <a:rPr lang="ar-SA" altLang="en-US" sz="5400" b="1" dirty="0" smtClean="0">
                <a:solidFill>
                  <a:schemeClr val="accent1"/>
                </a:solidFill>
              </a:rPr>
              <a:t/>
            </a:r>
            <a:br>
              <a:rPr lang="ar-SA" altLang="en-US" sz="5400" b="1" dirty="0" smtClean="0">
                <a:solidFill>
                  <a:schemeClr val="accent1"/>
                </a:solidFill>
              </a:rPr>
            </a:br>
            <a:r>
              <a:rPr lang="ar-SA" altLang="en-US" sz="5400" b="1" dirty="0" smtClean="0">
                <a:solidFill>
                  <a:schemeClr val="accent1"/>
                </a:solidFill>
              </a:rPr>
              <a:t/>
            </a:r>
            <a:br>
              <a:rPr lang="ar-SA" altLang="en-US" sz="5400" b="1" dirty="0" smtClean="0">
                <a:solidFill>
                  <a:schemeClr val="accent1"/>
                </a:solidFill>
              </a:rPr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3024336"/>
          </a:xfrm>
        </p:spPr>
        <p:txBody>
          <a:bodyPr>
            <a:normAutofit/>
          </a:bodyPr>
          <a:lstStyle/>
          <a:p>
            <a:r>
              <a:rPr lang="ar-SA" altLang="en-US" sz="4400" b="1" dirty="0" smtClean="0">
                <a:solidFill>
                  <a:schemeClr val="tx1"/>
                </a:solidFill>
              </a:rPr>
              <a:t>المادة : طرق </a:t>
            </a:r>
            <a:r>
              <a:rPr lang="ar-EG" altLang="en-US" sz="4400" b="1" dirty="0" smtClean="0">
                <a:solidFill>
                  <a:schemeClr val="tx1"/>
                </a:solidFill>
              </a:rPr>
              <a:t>تعليم الأوتيزم</a:t>
            </a:r>
            <a:r>
              <a:rPr lang="ar-SA" altLang="en-US" sz="4400" b="1" dirty="0" smtClean="0">
                <a:solidFill>
                  <a:schemeClr val="tx1"/>
                </a:solidFill>
              </a:rPr>
              <a:t/>
            </a:r>
            <a:br>
              <a:rPr lang="ar-SA" altLang="en-US" sz="4400" b="1" dirty="0" smtClean="0">
                <a:solidFill>
                  <a:schemeClr val="tx1"/>
                </a:solidFill>
              </a:rPr>
            </a:br>
            <a:r>
              <a:rPr lang="ar-SA" altLang="en-US" sz="4400" b="1" dirty="0" smtClean="0">
                <a:solidFill>
                  <a:schemeClr val="tx1"/>
                </a:solidFill>
              </a:rPr>
              <a:t>الفرقة </a:t>
            </a:r>
            <a:r>
              <a:rPr lang="ar-EG" altLang="en-US" sz="4400" b="1" dirty="0" smtClean="0">
                <a:solidFill>
                  <a:schemeClr val="tx1"/>
                </a:solidFill>
              </a:rPr>
              <a:t>: دبلوم مهني </a:t>
            </a:r>
            <a:br>
              <a:rPr lang="ar-EG" altLang="en-US" sz="4400" b="1" dirty="0" smtClean="0">
                <a:solidFill>
                  <a:schemeClr val="tx1"/>
                </a:solidFill>
              </a:rPr>
            </a:br>
            <a:r>
              <a:rPr lang="ar-EG" altLang="en-US" sz="4400" b="1" dirty="0" smtClean="0">
                <a:solidFill>
                  <a:schemeClr val="tx1"/>
                </a:solidFill>
              </a:rPr>
              <a:t>تربية خاصة شعبة أوتيزم</a:t>
            </a:r>
          </a:p>
          <a:p>
            <a:r>
              <a:rPr lang="ar-SA" sz="4400" b="1" dirty="0" smtClean="0">
                <a:solidFill>
                  <a:schemeClr val="accent6">
                    <a:lumMod val="50000"/>
                  </a:schemeClr>
                </a:solidFill>
              </a:rPr>
              <a:t>د / مروة دياب أبوزيد عبد الله</a:t>
            </a:r>
            <a:endParaRPr lang="ar-EG" sz="4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7919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استكمالاً ل</a:t>
            </a:r>
            <a:r>
              <a:rPr lang="ar-S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ما تم دراسته في المحاضر</a:t>
            </a:r>
            <a:r>
              <a:rPr lang="ar-EG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ات</a:t>
            </a:r>
            <a:r>
              <a:rPr lang="ar-SA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السابقة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altLang="en-US" b="1" dirty="0">
                <a:solidFill>
                  <a:srgbClr val="212121"/>
                </a:solidFill>
              </a:rPr>
              <a:t>ال</a:t>
            </a:r>
            <a:r>
              <a:rPr lang="ar-SA" altLang="en-US" b="1" dirty="0">
                <a:solidFill>
                  <a:srgbClr val="212121"/>
                </a:solidFill>
              </a:rPr>
              <a:t>استراتيجيات </a:t>
            </a:r>
            <a:r>
              <a:rPr lang="ar-EG" altLang="en-US" b="1" dirty="0">
                <a:solidFill>
                  <a:srgbClr val="212121"/>
                </a:solidFill>
              </a:rPr>
              <a:t>السلوكية الملائمة لتدريس وتعليم التلاميذ ذوى الأوتيزم</a:t>
            </a:r>
            <a:endParaRPr lang="ar-SA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9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b="1" dirty="0" smtClean="0">
                <a:solidFill>
                  <a:schemeClr val="tx2"/>
                </a:solidFill>
              </a:rPr>
              <a:t>ثا</a:t>
            </a:r>
            <a:r>
              <a:rPr lang="ar-EG" altLang="en-US" b="1" dirty="0" smtClean="0">
                <a:solidFill>
                  <a:schemeClr val="tx2"/>
                </a:solidFill>
              </a:rPr>
              <a:t>ني</a:t>
            </a:r>
            <a:r>
              <a:rPr lang="ar-SA" altLang="en-US" b="1" dirty="0" smtClean="0">
                <a:solidFill>
                  <a:schemeClr val="tx2"/>
                </a:solidFill>
              </a:rPr>
              <a:t>اً: استراتيجي</a:t>
            </a:r>
            <a:r>
              <a:rPr lang="ar-EG" altLang="en-US" b="1" dirty="0" smtClean="0">
                <a:solidFill>
                  <a:schemeClr val="tx2"/>
                </a:solidFill>
              </a:rPr>
              <a:t>ة</a:t>
            </a:r>
            <a:r>
              <a:rPr lang="ar-SA" altLang="en-US" b="1" dirty="0" smtClean="0">
                <a:solidFill>
                  <a:schemeClr val="tx2"/>
                </a:solidFill>
              </a:rPr>
              <a:t> </a:t>
            </a:r>
            <a:r>
              <a:rPr lang="ar-EG" altLang="en-US" b="1" dirty="0" smtClean="0">
                <a:solidFill>
                  <a:schemeClr val="tx2"/>
                </a:solidFill>
              </a:rPr>
              <a:t>التدريس البيئي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296617" y="1700808"/>
            <a:ext cx="8551862" cy="2136775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ar-EG" sz="3200" b="1" dirty="0" smtClean="0">
                <a:solidFill>
                  <a:schemeClr val="tx1"/>
                </a:solidFill>
              </a:rPr>
              <a:t>تعد استراتيجية التعليم البيئي أو المحيط إحدى الاستراتيجيات التي تستهدف تعليم مهارات اللغة والمحادثة في سياق الاستخدام النموذجي، أو في سياق الحياة اليومية.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96617" y="4074121"/>
            <a:ext cx="8631237" cy="213836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ar-EG" sz="3600" b="1" dirty="0" smtClean="0">
                <a:solidFill>
                  <a:schemeClr val="tx1"/>
                </a:solidFill>
              </a:rPr>
              <a:t>فهذه الاستراتيجية تعتمد وبصورة أساسية على متغيرات البيئة المحيطة بالتلميذ بما في ذلك الأحداث ونتائجها ومقدماتها.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86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EG" altLang="en-US" sz="2800" b="1" dirty="0" smtClean="0">
                <a:solidFill>
                  <a:schemeClr val="tx2"/>
                </a:solidFill>
              </a:rPr>
              <a:t>توجد ستة أمور أساسية لابد من مراعاتها حتى يمكن استخدام التعليم البيئي في مجال تعليم التلاميذ ذوى الأوتيزم هى: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539552" y="3738721"/>
            <a:ext cx="8328466" cy="2066543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lIns="91440" tIns="45720" rIns="91440" bIns="45720" spcCol="0" rtlCol="0" fromWordArt="0" forceAA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indent="-265176" algn="r">
              <a:buFont typeface="Wingdings 2"/>
              <a:buChar char=""/>
              <a:defRPr/>
            </a:pPr>
            <a:r>
              <a:rPr lang="ar-EG" sz="3600" dirty="0" smtClean="0">
                <a:solidFill>
                  <a:schemeClr val="tx1"/>
                </a:solidFill>
              </a:rPr>
              <a:t>2- أن تحتوى البيئة المحيطة بالتلميذ على مجموعة متنوعة من الألعاب والأدوات والأنشطة التي يميل دائماً لممارستها.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85421" y="1692925"/>
            <a:ext cx="8352928" cy="1808083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ar-EG" sz="3200" dirty="0" smtClean="0">
                <a:solidFill>
                  <a:schemeClr val="tx1"/>
                </a:solidFill>
              </a:rPr>
              <a:t>1- أن يبدى التلميذ اهتماماً بنشاط ما أو بلعبة ما أو يبدى رغبة في بدء تفاعل مع أحد المحيطين به.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6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ar-EG" sz="32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أن تكون هناك نماذج أمام التلاميذ فهى أساس عملية التعلم بهذه الاستراتيجية.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600292" y="1628800"/>
            <a:ext cx="8148172" cy="144016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ar-EG" sz="2800" dirty="0" smtClean="0">
                <a:solidFill>
                  <a:schemeClr val="tx1"/>
                </a:solidFill>
              </a:rPr>
              <a:t>4- أن تكون هناك استجابات معززة مقدمة للتلميذ بعد ردود الفعل الصادرة منه.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642862" y="4725144"/>
            <a:ext cx="8044716" cy="1224135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ar-EG" sz="2800" dirty="0" smtClean="0">
                <a:solidFill>
                  <a:schemeClr val="tx1"/>
                </a:solidFill>
              </a:rPr>
              <a:t>6- أن تتوفر بيئات أخرى مشابهة لبيئة التعلم المنتقاه حتى يمكن تدريب التلميذ على تعميم ما تعلمه في المواقف الأخرى المشابهة.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571098" y="3212976"/>
            <a:ext cx="8116480" cy="13681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ar-EG" sz="2800" dirty="0" smtClean="0">
                <a:solidFill>
                  <a:schemeClr val="tx1"/>
                </a:solidFill>
              </a:rPr>
              <a:t>5-أن تعتمد عملية تعليم التلميذ بهذه الاستراتيجية على الاستخدام الفورى للغة في سياقات تواصلية عادية.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8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altLang="en-US" sz="98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نشاط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ar-S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قم بعمل </a:t>
            </a:r>
            <a:r>
              <a:rPr lang="ar-EG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نموذج تعليمي للتلاميذ ذوى الأوتيزم </a:t>
            </a:r>
            <a:r>
              <a:rPr lang="ar-S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وفقاً لاستراتيجية </a:t>
            </a:r>
            <a:r>
              <a:rPr lang="ar-EG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التدريس البيئي</a:t>
            </a:r>
            <a:endParaRPr lang="ar-EG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5597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210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جامعة بنها كلية التربية  قسم المناهج وطرق التدريس وتكنولوجيا التعليم  </vt:lpstr>
      <vt:lpstr>استكمالاً لما تم دراسته في المحاضرات السابقة </vt:lpstr>
      <vt:lpstr>ثانياً: استراتيجية التدريس البيئي </vt:lpstr>
      <vt:lpstr>توجد ستة أمور أساسية لابد من مراعاتها حتى يمكن استخدام التعليم البيئي في مجال تعليم التلاميذ ذوى الأوتيزم هى:</vt:lpstr>
      <vt:lpstr>3- أن تكون هناك نماذج أمام التلاميذ فهى أساس عملية التعلم بهذه الاستراتيجية.</vt:lpstr>
      <vt:lpstr>نشاط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كلية التربية  قسم المناهج وطرق التدريس وتكنولوجيا التعليم</dc:title>
  <dc:creator>ُُETC</dc:creator>
  <cp:lastModifiedBy>ُُETC</cp:lastModifiedBy>
  <cp:revision>6</cp:revision>
  <dcterms:created xsi:type="dcterms:W3CDTF">2020-03-18T08:05:20Z</dcterms:created>
  <dcterms:modified xsi:type="dcterms:W3CDTF">2020-03-18T16:13:19Z</dcterms:modified>
</cp:coreProperties>
</file>